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3" r:id="rId3"/>
    <p:sldId id="260" r:id="rId4"/>
    <p:sldId id="262" r:id="rId5"/>
    <p:sldId id="257" r:id="rId6"/>
    <p:sldId id="258" r:id="rId7"/>
    <p:sldId id="259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F7725-80C9-084A-B3EC-5D3084E34B6C}" v="53" dt="2023-11-19T17:07:23.754"/>
    <p1510:client id="{3DFBB006-829B-B55C-ED48-CFE11FDDC494}" v="44" dt="2023-11-21T03:44:13.366"/>
    <p1510:client id="{8FAA8941-F044-17AD-88F6-BB1A4787A8CD}" v="24" dt="2023-11-21T22:09:58.157"/>
    <p1510:client id="{F53D390D-EE07-9229-B9F3-D9ED7BC5C685}" v="16" dt="2023-11-19T16:48:04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6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5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1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6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1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14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28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8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54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1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18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co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rain.usac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saco.org/index.php?page=train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saco.gui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mile1515/gift1_solu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324" y="1426542"/>
            <a:ext cx="7960069" cy="2454724"/>
          </a:xfrm>
        </p:spPr>
        <p:txBody>
          <a:bodyPr>
            <a:normAutofit fontScale="90000"/>
          </a:bodyPr>
          <a:lstStyle/>
          <a:p>
            <a:pPr algn="l"/>
            <a:r>
              <a:rPr lang="en-US" sz="8800">
                <a:latin typeface="Anton"/>
                <a:cs typeface="Calibri Light"/>
              </a:rPr>
              <a:t>INTRODUCTION À USACO</a:t>
            </a:r>
            <a:endParaRPr lang="en-US" sz="8800">
              <a:latin typeface="Anton"/>
            </a:endParaRPr>
          </a:p>
        </p:txBody>
      </p:sp>
      <p:pic>
        <p:nvPicPr>
          <p:cNvPr id="1026" name="Picture 2" descr="USACO 2021 February results - AlphaStar Academy">
            <a:extLst>
              <a:ext uri="{FF2B5EF4-FFF2-40B4-BE49-F238E27FC236}">
                <a16:creationId xmlns:a16="http://schemas.microsoft.com/office/drawing/2014/main" id="{2B6A8452-D72F-10F7-7014-16195C28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04" y="3631960"/>
            <a:ext cx="6972863" cy="301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 d'accueil | BrebeufHx">
            <a:extLst>
              <a:ext uri="{FF2B5EF4-FFF2-40B4-BE49-F238E27FC236}">
                <a16:creationId xmlns:a16="http://schemas.microsoft.com/office/drawing/2014/main" id="{50A8B7AC-7BF0-269E-BA38-E1E780011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859" y="3881266"/>
            <a:ext cx="2242841" cy="17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4351-9A40-A5FE-778B-5EC00CD6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nton" pitchFamily="2" charset="77"/>
              </a:rPr>
              <a:t>BrébeufHx</a:t>
            </a:r>
            <a:endParaRPr lang="en-US">
              <a:latin typeface="Anton" pitchFamily="2" charset="77"/>
            </a:endParaRPr>
          </a:p>
        </p:txBody>
      </p:sp>
      <p:pic>
        <p:nvPicPr>
          <p:cNvPr id="1026" name="Picture 2" descr="BrébeufHx 4.0: Learn to use your coding skills to help create a better  society for all! - Devpost">
            <a:extLst>
              <a:ext uri="{FF2B5EF4-FFF2-40B4-BE49-F238E27FC236}">
                <a16:creationId xmlns:a16="http://schemas.microsoft.com/office/drawing/2014/main" id="{448CF7DF-D2F3-0BFC-7703-6FD9E97E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6" y="2316892"/>
            <a:ext cx="3114417" cy="222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43D732-BF01-CA40-9E83-BE9CD43ED7A8}"/>
              </a:ext>
            </a:extLst>
          </p:cNvPr>
          <p:cNvSpPr txBox="1"/>
          <p:nvPr/>
        </p:nvSpPr>
        <p:spPr>
          <a:xfrm>
            <a:off x="592264" y="6175450"/>
            <a:ext cx="49114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https://www.brebeufhackathon.com/fr</a:t>
            </a:r>
            <a:endParaRPr lang="en-US"/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CABB60B0-8E2A-C469-7475-9DAAC8F74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35" y="607794"/>
            <a:ext cx="7060926" cy="55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8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D0C2-C389-64E4-3908-15824876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nton"/>
                <a:cs typeface="Calibri Light"/>
              </a:rPr>
              <a:t>C'est</a:t>
            </a:r>
            <a:r>
              <a:rPr lang="en-US">
                <a:latin typeface="Anton"/>
                <a:cs typeface="Calibri Light"/>
              </a:rPr>
              <a:t> quoi USACO?</a:t>
            </a:r>
            <a:endParaRPr lang="en-US">
              <a:latin typeface="Anton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72167C6-6903-ACA7-5BA2-8E65C9C1FCD2}"/>
              </a:ext>
            </a:extLst>
          </p:cNvPr>
          <p:cNvSpPr/>
          <p:nvPr/>
        </p:nvSpPr>
        <p:spPr>
          <a:xfrm>
            <a:off x="838200" y="1579478"/>
            <a:ext cx="3048000" cy="2214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>
                <a:solidFill>
                  <a:schemeClr val="bg1"/>
                </a:solidFill>
              </a:rPr>
              <a:t>4 concours par </a:t>
            </a:r>
            <a:r>
              <a:rPr lang="en-US" sz="2500" b="1" err="1">
                <a:solidFill>
                  <a:schemeClr val="bg1"/>
                </a:solidFill>
              </a:rPr>
              <a:t>saison</a:t>
            </a:r>
            <a:r>
              <a:rPr lang="en-US" sz="2500" b="1">
                <a:solidFill>
                  <a:schemeClr val="bg1"/>
                </a:solidFill>
              </a:rPr>
              <a:t> (</a:t>
            </a:r>
            <a:r>
              <a:rPr lang="en-US" sz="2500" b="1" err="1">
                <a:solidFill>
                  <a:schemeClr val="bg1"/>
                </a:solidFill>
              </a:rPr>
              <a:t>décembre</a:t>
            </a:r>
            <a:r>
              <a:rPr lang="en-US" sz="2500" b="1">
                <a:solidFill>
                  <a:schemeClr val="bg1"/>
                </a:solidFill>
              </a:rPr>
              <a:t> </a:t>
            </a:r>
            <a:r>
              <a:rPr lang="en-US" sz="2500" b="1" err="1">
                <a:solidFill>
                  <a:schemeClr val="bg1"/>
                </a:solidFill>
              </a:rPr>
              <a:t>à</a:t>
            </a:r>
            <a:r>
              <a:rPr lang="en-US" sz="2500" b="1">
                <a:solidFill>
                  <a:schemeClr val="bg1"/>
                </a:solidFill>
              </a:rPr>
              <a:t> mars)</a:t>
            </a:r>
          </a:p>
        </p:txBody>
      </p:sp>
      <p:sp>
        <p:nvSpPr>
          <p:cNvPr id="4" name="Rectangle: Rounded Corners 46">
            <a:extLst>
              <a:ext uri="{FF2B5EF4-FFF2-40B4-BE49-F238E27FC236}">
                <a16:creationId xmlns:a16="http://schemas.microsoft.com/office/drawing/2014/main" id="{ECF85A4B-A176-958C-8DDF-34AFB5D1FE5A}"/>
              </a:ext>
            </a:extLst>
          </p:cNvPr>
          <p:cNvSpPr/>
          <p:nvPr/>
        </p:nvSpPr>
        <p:spPr>
          <a:xfrm>
            <a:off x="4448504" y="1579477"/>
            <a:ext cx="3048000" cy="2214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>
                <a:solidFill>
                  <a:schemeClr val="bg1"/>
                </a:solidFill>
              </a:rPr>
              <a:t>4 </a:t>
            </a:r>
            <a:r>
              <a:rPr lang="en-US" sz="2500" b="1" err="1">
                <a:solidFill>
                  <a:schemeClr val="bg1"/>
                </a:solidFill>
              </a:rPr>
              <a:t>niveaux</a:t>
            </a:r>
            <a:r>
              <a:rPr lang="en-US" sz="2500" b="1">
                <a:solidFill>
                  <a:schemeClr val="bg1"/>
                </a:solidFill>
              </a:rPr>
              <a:t> de </a:t>
            </a:r>
            <a:r>
              <a:rPr lang="en-US" sz="2500" b="1" err="1">
                <a:solidFill>
                  <a:schemeClr val="bg1"/>
                </a:solidFill>
              </a:rPr>
              <a:t>difficulté</a:t>
            </a:r>
            <a:r>
              <a:rPr lang="en-US" sz="2500" b="1">
                <a:solidFill>
                  <a:schemeClr val="bg1"/>
                </a:solidFill>
              </a:rPr>
              <a:t> (bronze, argent, or, platinum). </a:t>
            </a:r>
          </a:p>
        </p:txBody>
      </p:sp>
      <p:sp>
        <p:nvSpPr>
          <p:cNvPr id="5" name="Rectangle: Rounded Corners 46">
            <a:extLst>
              <a:ext uri="{FF2B5EF4-FFF2-40B4-BE49-F238E27FC236}">
                <a16:creationId xmlns:a16="http://schemas.microsoft.com/office/drawing/2014/main" id="{5DA20099-4292-47ED-3DB6-8626D06AAA39}"/>
              </a:ext>
            </a:extLst>
          </p:cNvPr>
          <p:cNvSpPr/>
          <p:nvPr/>
        </p:nvSpPr>
        <p:spPr>
          <a:xfrm>
            <a:off x="8058808" y="1553254"/>
            <a:ext cx="3048000" cy="2214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>
                <a:solidFill>
                  <a:schemeClr val="bg1"/>
                </a:solidFill>
              </a:rPr>
              <a:t>3 questions </a:t>
            </a:r>
            <a:r>
              <a:rPr lang="en-US" sz="2500" b="1" err="1">
                <a:solidFill>
                  <a:schemeClr val="bg1"/>
                </a:solidFill>
              </a:rPr>
              <a:t>en</a:t>
            </a:r>
            <a:r>
              <a:rPr lang="en-US" sz="2500" b="1">
                <a:solidFill>
                  <a:schemeClr val="bg1"/>
                </a:solidFill>
              </a:rPr>
              <a:t> 4h. (</a:t>
            </a:r>
            <a:r>
              <a:rPr lang="en-US" sz="2500" b="1" err="1">
                <a:solidFill>
                  <a:schemeClr val="bg1"/>
                </a:solidFill>
              </a:rPr>
              <a:t>sauf</a:t>
            </a:r>
            <a:r>
              <a:rPr lang="en-US" sz="2500" b="1">
                <a:solidFill>
                  <a:schemeClr val="bg1"/>
                </a:solidFill>
              </a:rPr>
              <a:t> le US Open qui </a:t>
            </a:r>
            <a:r>
              <a:rPr lang="en-US" sz="2500" b="1" err="1">
                <a:solidFill>
                  <a:schemeClr val="bg1"/>
                </a:solidFill>
              </a:rPr>
              <a:t>est</a:t>
            </a:r>
            <a:r>
              <a:rPr lang="en-US" sz="2500" b="1">
                <a:solidFill>
                  <a:schemeClr val="bg1"/>
                </a:solidFill>
              </a:rPr>
              <a:t> 5h)</a:t>
            </a:r>
          </a:p>
        </p:txBody>
      </p:sp>
      <p:sp>
        <p:nvSpPr>
          <p:cNvPr id="6" name="Rectangle: Rounded Corners 46">
            <a:extLst>
              <a:ext uri="{FF2B5EF4-FFF2-40B4-BE49-F238E27FC236}">
                <a16:creationId xmlns:a16="http://schemas.microsoft.com/office/drawing/2014/main" id="{5342B123-160C-D2EB-9230-AD1627E3534C}"/>
              </a:ext>
            </a:extLst>
          </p:cNvPr>
          <p:cNvSpPr/>
          <p:nvPr/>
        </p:nvSpPr>
        <p:spPr>
          <a:xfrm>
            <a:off x="838200" y="4278196"/>
            <a:ext cx="3048000" cy="2214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l faut completer les </a:t>
            </a:r>
            <a:r>
              <a:rPr lang="en-US" sz="2000" b="1" err="1">
                <a:solidFill>
                  <a:schemeClr val="bg1"/>
                </a:solidFill>
              </a:rPr>
              <a:t>niveaux</a:t>
            </a:r>
            <a:r>
              <a:rPr lang="en-US" sz="2000" b="1">
                <a:solidFill>
                  <a:schemeClr val="bg1"/>
                </a:solidFill>
              </a:rPr>
              <a:t> un </a:t>
            </a:r>
            <a:r>
              <a:rPr lang="en-US" sz="2000" b="1" err="1">
                <a:solidFill>
                  <a:schemeClr val="bg1"/>
                </a:solidFill>
              </a:rPr>
              <a:t>à</a:t>
            </a:r>
            <a:r>
              <a:rPr lang="en-US" sz="2000" b="1">
                <a:solidFill>
                  <a:schemeClr val="bg1"/>
                </a:solidFill>
              </a:rPr>
              <a:t> un </a:t>
            </a:r>
            <a:r>
              <a:rPr lang="en-US" sz="2000" b="1" err="1">
                <a:solidFill>
                  <a:schemeClr val="bg1"/>
                </a:solidFill>
              </a:rPr>
              <a:t>en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commençant</a:t>
            </a:r>
            <a:r>
              <a:rPr lang="en-US" sz="2000" b="1">
                <a:solidFill>
                  <a:schemeClr val="bg1"/>
                </a:solidFill>
              </a:rPr>
              <a:t> par le </a:t>
            </a:r>
            <a:r>
              <a:rPr lang="en-US" sz="2000" b="1" err="1">
                <a:solidFill>
                  <a:schemeClr val="bg1"/>
                </a:solidFill>
              </a:rPr>
              <a:t>niveau</a:t>
            </a:r>
            <a:r>
              <a:rPr lang="en-US" sz="2000" b="1">
                <a:solidFill>
                  <a:schemeClr val="bg1"/>
                </a:solidFill>
              </a:rPr>
              <a:t> bronze. Il faut passer le “cutoff” de </a:t>
            </a:r>
            <a:r>
              <a:rPr lang="en-US" sz="2000" b="1" err="1">
                <a:solidFill>
                  <a:schemeClr val="bg1"/>
                </a:solidFill>
              </a:rPr>
              <a:t>chaque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niveau</a:t>
            </a:r>
            <a:r>
              <a:rPr lang="en-US" sz="2000" b="1">
                <a:solidFill>
                  <a:schemeClr val="bg1"/>
                </a:solidFill>
              </a:rPr>
              <a:t> pour passer au prochain.</a:t>
            </a:r>
          </a:p>
        </p:txBody>
      </p:sp>
      <p:sp>
        <p:nvSpPr>
          <p:cNvPr id="7" name="Rectangle: Rounded Corners 46">
            <a:extLst>
              <a:ext uri="{FF2B5EF4-FFF2-40B4-BE49-F238E27FC236}">
                <a16:creationId xmlns:a16="http://schemas.microsoft.com/office/drawing/2014/main" id="{3E4292EA-C236-7985-D885-54657BD25601}"/>
              </a:ext>
            </a:extLst>
          </p:cNvPr>
          <p:cNvSpPr/>
          <p:nvPr/>
        </p:nvSpPr>
        <p:spPr>
          <a:xfrm>
            <a:off x="4456387" y="4197406"/>
            <a:ext cx="3048000" cy="2214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err="1">
                <a:solidFill>
                  <a:schemeClr val="bg1"/>
                </a:solidFill>
              </a:rPr>
              <a:t>L’équipe</a:t>
            </a:r>
            <a:r>
              <a:rPr lang="en-US" sz="1900" b="1">
                <a:solidFill>
                  <a:schemeClr val="bg1"/>
                </a:solidFill>
              </a:rPr>
              <a:t> </a:t>
            </a:r>
            <a:r>
              <a:rPr lang="en-US" sz="1900" b="1" err="1">
                <a:solidFill>
                  <a:schemeClr val="bg1"/>
                </a:solidFill>
              </a:rPr>
              <a:t>nationale</a:t>
            </a:r>
            <a:r>
              <a:rPr lang="en-US" sz="1900" b="1">
                <a:solidFill>
                  <a:schemeClr val="bg1"/>
                </a:solidFill>
              </a:rPr>
              <a:t> (</a:t>
            </a:r>
            <a:r>
              <a:rPr lang="en-US" sz="1900" b="1" err="1">
                <a:solidFill>
                  <a:schemeClr val="bg1"/>
                </a:solidFill>
              </a:rPr>
              <a:t>États</a:t>
            </a:r>
            <a:r>
              <a:rPr lang="en-US" sz="1900" b="1">
                <a:solidFill>
                  <a:schemeClr val="bg1"/>
                </a:solidFill>
              </a:rPr>
              <a:t>-Unis) qui </a:t>
            </a:r>
            <a:r>
              <a:rPr lang="en-US" sz="1900" b="1" err="1">
                <a:solidFill>
                  <a:schemeClr val="bg1"/>
                </a:solidFill>
              </a:rPr>
              <a:t>participe</a:t>
            </a:r>
            <a:r>
              <a:rPr lang="en-US" sz="1900" b="1">
                <a:solidFill>
                  <a:schemeClr val="bg1"/>
                </a:solidFill>
              </a:rPr>
              <a:t> au IOI (International Olympiads of informatics) sera </a:t>
            </a:r>
            <a:r>
              <a:rPr lang="en-US" sz="1900" b="1" err="1">
                <a:solidFill>
                  <a:schemeClr val="bg1"/>
                </a:solidFill>
              </a:rPr>
              <a:t>choisi</a:t>
            </a:r>
            <a:r>
              <a:rPr lang="en-US" sz="1900" b="1">
                <a:solidFill>
                  <a:schemeClr val="bg1"/>
                </a:solidFill>
              </a:rPr>
              <a:t> </a:t>
            </a:r>
            <a:r>
              <a:rPr lang="en-US" sz="1900" b="1" err="1">
                <a:solidFill>
                  <a:schemeClr val="bg1"/>
                </a:solidFill>
              </a:rPr>
              <a:t>parmi</a:t>
            </a:r>
            <a:r>
              <a:rPr lang="en-US" sz="1900" b="1">
                <a:solidFill>
                  <a:schemeClr val="bg1"/>
                </a:solidFill>
              </a:rPr>
              <a:t> les gens </a:t>
            </a:r>
            <a:r>
              <a:rPr lang="en-US" sz="1900" b="1" err="1">
                <a:solidFill>
                  <a:schemeClr val="bg1"/>
                </a:solidFill>
              </a:rPr>
              <a:t>ayant</a:t>
            </a:r>
            <a:r>
              <a:rPr lang="en-US" sz="1900" b="1">
                <a:solidFill>
                  <a:schemeClr val="bg1"/>
                </a:solidFill>
              </a:rPr>
              <a:t> le </a:t>
            </a:r>
            <a:r>
              <a:rPr lang="en-US" sz="1900" b="1" err="1">
                <a:solidFill>
                  <a:schemeClr val="bg1"/>
                </a:solidFill>
              </a:rPr>
              <a:t>mieux</a:t>
            </a:r>
            <a:r>
              <a:rPr lang="en-US" sz="1900" b="1">
                <a:solidFill>
                  <a:schemeClr val="bg1"/>
                </a:solidFill>
              </a:rPr>
              <a:t> score aux concours dans la section platinum.</a:t>
            </a:r>
          </a:p>
        </p:txBody>
      </p:sp>
      <p:sp>
        <p:nvSpPr>
          <p:cNvPr id="8" name="Rectangle: Rounded Corners 46">
            <a:extLst>
              <a:ext uri="{FF2B5EF4-FFF2-40B4-BE49-F238E27FC236}">
                <a16:creationId xmlns:a16="http://schemas.microsoft.com/office/drawing/2014/main" id="{2972EA36-E422-2703-98E7-7A208D3E68B7}"/>
              </a:ext>
            </a:extLst>
          </p:cNvPr>
          <p:cNvSpPr/>
          <p:nvPr/>
        </p:nvSpPr>
        <p:spPr>
          <a:xfrm>
            <a:off x="8074574" y="4197406"/>
            <a:ext cx="3048000" cy="2214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>
                <a:solidFill>
                  <a:schemeClr val="bg1"/>
                </a:solidFill>
              </a:rPr>
              <a:t>Vaches!</a:t>
            </a:r>
          </a:p>
        </p:txBody>
      </p:sp>
    </p:spTree>
    <p:extLst>
      <p:ext uri="{BB962C8B-B14F-4D97-AF65-F5344CB8AC3E}">
        <p14:creationId xmlns:p14="http://schemas.microsoft.com/office/powerpoint/2010/main" val="238813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DB46115-6876-18E2-24C8-8AA6158A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42" y="972543"/>
            <a:ext cx="7870499" cy="5653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FA62A-FA1B-C029-04FF-7819A7DB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572569"/>
            <a:ext cx="3380527" cy="164295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Anton" pitchFamily="2" charset="77"/>
              </a:rPr>
              <a:t>Le site du concours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45A70-2DF1-64FF-55A2-B5D49F66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812" y="2596242"/>
            <a:ext cx="2421458" cy="36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http://www.usaco.org/</a:t>
            </a:r>
            <a:r>
              <a:rPr lang="en-US" sz="1600" u="sng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endParaRPr lang="en-US" sz="1600" u="sng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8C6073-30C9-EB86-A0A2-39E0EEB33D0A}"/>
              </a:ext>
            </a:extLst>
          </p:cNvPr>
          <p:cNvSpPr txBox="1">
            <a:spLocks/>
          </p:cNvSpPr>
          <p:nvPr/>
        </p:nvSpPr>
        <p:spPr>
          <a:xfrm>
            <a:off x="1389653" y="3333059"/>
            <a:ext cx="2421458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err="1">
                <a:solidFill>
                  <a:schemeClr val="tx2"/>
                </a:solidFill>
              </a:rPr>
              <a:t>Créer</a:t>
            </a:r>
            <a:r>
              <a:rPr lang="en-US" sz="1600">
                <a:solidFill>
                  <a:schemeClr val="tx2"/>
                </a:solidFill>
              </a:rPr>
              <a:t> un </a:t>
            </a:r>
            <a:r>
              <a:rPr lang="en-US" sz="1600" err="1">
                <a:solidFill>
                  <a:schemeClr val="tx2"/>
                </a:solidFill>
              </a:rPr>
              <a:t>compte</a:t>
            </a:r>
            <a:endParaRPr lang="en-US" sz="16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u="sng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CA7B4-B83E-8E75-5530-B1AE49954F07}"/>
              </a:ext>
            </a:extLst>
          </p:cNvPr>
          <p:cNvCxnSpPr>
            <a:cxnSpLocks/>
          </p:cNvCxnSpPr>
          <p:nvPr/>
        </p:nvCxnSpPr>
        <p:spPr>
          <a:xfrm flipV="1">
            <a:off x="3331577" y="3036012"/>
            <a:ext cx="6128870" cy="461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067621-6756-7E41-039B-CB8D8DDD7FAF}"/>
              </a:ext>
            </a:extLst>
          </p:cNvPr>
          <p:cNvSpPr txBox="1">
            <a:spLocks/>
          </p:cNvSpPr>
          <p:nvPr/>
        </p:nvSpPr>
        <p:spPr>
          <a:xfrm>
            <a:off x="420172" y="4132445"/>
            <a:ext cx="2468406" cy="975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tx2"/>
                </a:solidFill>
              </a:rPr>
              <a:t>Date des concours </a:t>
            </a:r>
          </a:p>
          <a:p>
            <a:pPr marL="0" indent="0">
              <a:buNone/>
            </a:pPr>
            <a:r>
              <a:rPr lang="en-US" sz="1600">
                <a:solidFill>
                  <a:schemeClr val="tx2"/>
                </a:solidFill>
              </a:rPr>
              <a:t>(</a:t>
            </a:r>
            <a:r>
              <a:rPr lang="en-US" sz="1600"/>
              <a:t>Tu </a:t>
            </a:r>
            <a:r>
              <a:rPr lang="en-US" sz="1600" err="1"/>
              <a:t>choisis</a:t>
            </a:r>
            <a:r>
              <a:rPr lang="en-US" sz="1600"/>
              <a:t> la </a:t>
            </a:r>
            <a:r>
              <a:rPr lang="en-US" sz="1600" err="1"/>
              <a:t>période</a:t>
            </a:r>
            <a:r>
              <a:rPr lang="en-US" sz="1600"/>
              <a:t> de 4h que </a:t>
            </a:r>
            <a:r>
              <a:rPr lang="en-US" sz="1600" err="1"/>
              <a:t>tu</a:t>
            </a:r>
            <a:r>
              <a:rPr lang="en-US" sz="1600"/>
              <a:t> </a:t>
            </a:r>
            <a:r>
              <a:rPr lang="en-US" sz="1600" err="1"/>
              <a:t>veux</a:t>
            </a:r>
            <a:r>
              <a:rPr lang="en-US" sz="1600"/>
              <a:t> </a:t>
            </a:r>
            <a:r>
              <a:rPr lang="en-US" sz="1600" err="1"/>
              <a:t>consacrer</a:t>
            </a:r>
            <a:r>
              <a:rPr lang="en-US" sz="1600"/>
              <a:t> au concours.)</a:t>
            </a:r>
            <a:endParaRPr lang="en-US" sz="16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u="sng">
              <a:solidFill>
                <a:schemeClr val="tx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A05E5A-EE0D-B83D-B6FC-2F6DD3564468}"/>
              </a:ext>
            </a:extLst>
          </p:cNvPr>
          <p:cNvCxnSpPr>
            <a:cxnSpLocks/>
          </p:cNvCxnSpPr>
          <p:nvPr/>
        </p:nvCxnSpPr>
        <p:spPr>
          <a:xfrm flipV="1">
            <a:off x="2888578" y="3702392"/>
            <a:ext cx="6017028" cy="6874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56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4045-636C-2F85-94A5-4B59CE0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USACO Training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0600B64-46FE-C61D-C9F8-59F2D05F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3" y="1611874"/>
            <a:ext cx="6370872" cy="4877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7445E6-2D31-4090-4300-AB3D23AD81E3}"/>
              </a:ext>
            </a:extLst>
          </p:cNvPr>
          <p:cNvSpPr txBox="1"/>
          <p:nvPr/>
        </p:nvSpPr>
        <p:spPr>
          <a:xfrm>
            <a:off x="7209072" y="1930402"/>
            <a:ext cx="48728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http://www.usaco.org/index.php?page=training</a:t>
            </a:r>
            <a:r>
              <a:rPr lang="en-CA"/>
              <a:t> </a:t>
            </a:r>
          </a:p>
          <a:p>
            <a:endParaRPr lang="en-CA"/>
          </a:p>
          <a:p>
            <a:r>
              <a:rPr lang="en-CA" err="1"/>
              <a:t>Créer</a:t>
            </a:r>
            <a:r>
              <a:rPr lang="en-CA"/>
              <a:t> un </a:t>
            </a:r>
            <a:r>
              <a:rPr lang="en-CA" err="1"/>
              <a:t>autre</a:t>
            </a:r>
            <a:r>
              <a:rPr lang="en-CA"/>
              <a:t> </a:t>
            </a:r>
            <a:r>
              <a:rPr lang="en-CA" err="1"/>
              <a:t>compte</a:t>
            </a:r>
            <a:endParaRPr lang="en-CA"/>
          </a:p>
          <a:p>
            <a:endParaRPr lang="en-CA"/>
          </a:p>
          <a:p>
            <a:r>
              <a:rPr lang="en-CA" err="1"/>
              <a:t>Tutoriels</a:t>
            </a:r>
            <a:r>
              <a:rPr lang="en-CA"/>
              <a:t> </a:t>
            </a:r>
            <a:r>
              <a:rPr lang="en-CA" err="1"/>
              <a:t>divisés</a:t>
            </a:r>
            <a:r>
              <a:rPr lang="en-CA"/>
              <a:t> </a:t>
            </a:r>
            <a:r>
              <a:rPr lang="en-CA" err="1"/>
              <a:t>en</a:t>
            </a:r>
            <a:r>
              <a:rPr lang="en-CA"/>
              <a:t> </a:t>
            </a:r>
            <a:r>
              <a:rPr lang="en-CA" err="1"/>
              <a:t>chapitres</a:t>
            </a:r>
            <a:r>
              <a:rPr lang="en-CA"/>
              <a:t> / sous </a:t>
            </a:r>
            <a:r>
              <a:rPr lang="en-CA" err="1"/>
              <a:t>chapitres</a:t>
            </a:r>
            <a:endParaRPr lang="en-CA"/>
          </a:p>
          <a:p>
            <a:r>
              <a:rPr lang="en-CA"/>
              <a:t>(</a:t>
            </a:r>
            <a:r>
              <a:rPr lang="en-CA" err="1"/>
              <a:t>à</a:t>
            </a:r>
            <a:r>
              <a:rPr lang="en-CA"/>
              <a:t> faire </a:t>
            </a:r>
            <a:r>
              <a:rPr lang="en-CA" err="1"/>
              <a:t>en</a:t>
            </a:r>
            <a:r>
              <a:rPr lang="en-CA"/>
              <a:t> </a:t>
            </a:r>
            <a:r>
              <a:rPr lang="en-CA" err="1"/>
              <a:t>ordre</a:t>
            </a:r>
            <a:r>
              <a:rPr lang="en-CA"/>
              <a:t>)</a:t>
            </a:r>
          </a:p>
          <a:p>
            <a:endParaRPr lang="en-CA"/>
          </a:p>
          <a:p>
            <a:r>
              <a:rPr lang="en-CA" err="1"/>
              <a:t>Requiert</a:t>
            </a:r>
            <a:r>
              <a:rPr lang="en-CA"/>
              <a:t> header:</a:t>
            </a:r>
          </a:p>
          <a:p>
            <a:r>
              <a:rPr lang="en-CA"/>
              <a:t>	ID: nom </a:t>
            </a:r>
            <a:r>
              <a:rPr lang="en-CA" err="1"/>
              <a:t>d’utilisateur</a:t>
            </a:r>
            <a:br>
              <a:rPr lang="en-CA"/>
            </a:br>
            <a:r>
              <a:rPr lang="en-CA"/>
              <a:t>	LANG: PYTHON3</a:t>
            </a:r>
            <a:br>
              <a:rPr lang="en-CA"/>
            </a:br>
            <a:r>
              <a:rPr lang="en-CA"/>
              <a:t>	TASK: nom du </a:t>
            </a:r>
            <a:r>
              <a:rPr lang="en-CA" err="1"/>
              <a:t>problème</a:t>
            </a:r>
            <a:endParaRPr lang="en-CA"/>
          </a:p>
          <a:p>
            <a:endParaRPr lang="en-CA"/>
          </a:p>
          <a:p>
            <a:r>
              <a:rPr lang="en-CA"/>
              <a:t>Lire entrée / </a:t>
            </a:r>
            <a:r>
              <a:rPr lang="en-CA" err="1"/>
              <a:t>écrire</a:t>
            </a:r>
            <a:r>
              <a:rPr lang="en-CA"/>
              <a:t> sortie dans un </a:t>
            </a:r>
            <a:r>
              <a:rPr lang="en-CA" err="1"/>
              <a:t>fichier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56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2EBE6BF-7546-8992-D2E1-64A100F4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75"/>
            <a:ext cx="5339120" cy="2830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3E840B-E0C0-D4DE-51F0-C9404CC26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673" y="496229"/>
            <a:ext cx="6530502" cy="3725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1EA8DD-4BCA-5A7D-1B00-AC865D29D057}"/>
              </a:ext>
            </a:extLst>
          </p:cNvPr>
          <p:cNvSpPr txBox="1"/>
          <p:nvPr/>
        </p:nvSpPr>
        <p:spPr>
          <a:xfrm>
            <a:off x="5476673" y="4296923"/>
            <a:ext cx="653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err="1"/>
              <a:t>Leçons</a:t>
            </a:r>
            <a:r>
              <a:rPr lang="en-CA"/>
              <a:t> (explications + </a:t>
            </a:r>
            <a:r>
              <a:rPr lang="en-CA" err="1"/>
              <a:t>exemples</a:t>
            </a:r>
            <a:r>
              <a:rPr lang="en-CA"/>
              <a:t> + pdf + quiz)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809CC4-1328-D319-EFC4-4C43EAFC0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25" y="2964541"/>
            <a:ext cx="6031149" cy="33972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B2C435-663B-FD3C-9950-77805E3E239A}"/>
              </a:ext>
            </a:extLst>
          </p:cNvPr>
          <p:cNvSpPr txBox="1"/>
          <p:nvPr/>
        </p:nvSpPr>
        <p:spPr>
          <a:xfrm>
            <a:off x="184825" y="6401615"/>
            <a:ext cx="603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err="1"/>
              <a:t>Problèmes</a:t>
            </a:r>
            <a:r>
              <a:rPr lang="en-CA"/>
              <a:t> sur </a:t>
            </a:r>
            <a:r>
              <a:rPr lang="en-CA" err="1"/>
              <a:t>une</a:t>
            </a:r>
            <a:r>
              <a:rPr lang="en-CA"/>
              <a:t> </a:t>
            </a:r>
            <a:r>
              <a:rPr lang="en-CA" err="1"/>
              <a:t>variété</a:t>
            </a:r>
            <a:r>
              <a:rPr lang="en-CA"/>
              <a:t> de </a:t>
            </a:r>
            <a:r>
              <a:rPr lang="en-CA" err="1"/>
              <a:t>sujets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56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1995C7-5BE0-2893-19B1-44C5B122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63" y="925017"/>
            <a:ext cx="7301873" cy="5007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1B3A3-7CBF-CBB7-F458-17CD04513275}"/>
              </a:ext>
            </a:extLst>
          </p:cNvPr>
          <p:cNvSpPr txBox="1"/>
          <p:nvPr/>
        </p:nvSpPr>
        <p:spPr>
          <a:xfrm>
            <a:off x="296333" y="3276601"/>
            <a:ext cx="187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err="1"/>
              <a:t>Données</a:t>
            </a:r>
            <a:r>
              <a:rPr lang="en-CA"/>
              <a:t> </a:t>
            </a:r>
            <a:r>
              <a:rPr lang="en-CA" err="1"/>
              <a:t>utilisées</a:t>
            </a:r>
            <a:r>
              <a:rPr lang="en-CA"/>
              <a:t> pour tester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1A61E-FBA4-E9FF-FD95-AB103661D706}"/>
              </a:ext>
            </a:extLst>
          </p:cNvPr>
          <p:cNvSpPr txBox="1"/>
          <p:nvPr/>
        </p:nvSpPr>
        <p:spPr>
          <a:xfrm>
            <a:off x="4842932" y="6096001"/>
            <a:ext cx="110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err="1"/>
              <a:t>Résultat</a:t>
            </a:r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BEF65-D15E-D3DD-1054-292A7CE7CADD}"/>
              </a:ext>
            </a:extLst>
          </p:cNvPr>
          <p:cNvSpPr txBox="1"/>
          <p:nvPr/>
        </p:nvSpPr>
        <p:spPr>
          <a:xfrm>
            <a:off x="10257366" y="19219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Temps </a:t>
            </a:r>
            <a:r>
              <a:rPr lang="en-CA" err="1"/>
              <a:t>utilisé</a:t>
            </a:r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C505F-B752-BFDE-0E27-4632D530DD5B}"/>
              </a:ext>
            </a:extLst>
          </p:cNvPr>
          <p:cNvSpPr txBox="1"/>
          <p:nvPr/>
        </p:nvSpPr>
        <p:spPr>
          <a:xfrm>
            <a:off x="10346266" y="409786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RAM </a:t>
            </a:r>
            <a:r>
              <a:rPr lang="en-CA" err="1"/>
              <a:t>utilisé</a:t>
            </a:r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99AED9-47DF-9B96-09D0-45711F7F229B}"/>
              </a:ext>
            </a:extLst>
          </p:cNvPr>
          <p:cNvCxnSpPr>
            <a:endCxn id="8" idx="3"/>
          </p:cNvCxnSpPr>
          <p:nvPr/>
        </p:nvCxnSpPr>
        <p:spPr>
          <a:xfrm flipH="1">
            <a:off x="2167467" y="3428999"/>
            <a:ext cx="1574800" cy="170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EB176D-2318-6E01-952E-48E04D8EFE4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393266" y="4580467"/>
            <a:ext cx="372534" cy="15155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093573-C1A4-20F5-F6C4-26A7F031884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272867" y="2106600"/>
            <a:ext cx="2984499" cy="1711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311C04-084F-C7E9-1EEB-E8DCC4FE72B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570071" y="4182533"/>
            <a:ext cx="1776195" cy="1000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4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4045-636C-2F85-94A5-4B59CE06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275"/>
          </a:xfrm>
        </p:spPr>
        <p:txBody>
          <a:bodyPr>
            <a:normAutofit fontScale="90000"/>
          </a:bodyPr>
          <a:lstStyle/>
          <a:p>
            <a:r>
              <a:rPr lang="en-US" err="1"/>
              <a:t>LeetCode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0A77B-3210-53DB-B3EB-24E5F67B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6" y="1358933"/>
            <a:ext cx="5424071" cy="4806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791C9-FDE4-1E01-3FCA-993CD38BFF7E}"/>
              </a:ext>
            </a:extLst>
          </p:cNvPr>
          <p:cNvSpPr txBox="1"/>
          <p:nvPr/>
        </p:nvSpPr>
        <p:spPr>
          <a:xfrm>
            <a:off x="6096000" y="3703677"/>
            <a:ext cx="542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err="1"/>
              <a:t>Permet</a:t>
            </a:r>
            <a:r>
              <a:rPr lang="en-CA"/>
              <a:t> </a:t>
            </a:r>
            <a:r>
              <a:rPr lang="en-CA" err="1"/>
              <a:t>plusieurs</a:t>
            </a:r>
            <a:r>
              <a:rPr lang="en-CA"/>
              <a:t> </a:t>
            </a:r>
            <a:r>
              <a:rPr lang="en-CA" err="1"/>
              <a:t>langages</a:t>
            </a:r>
            <a:endParaRPr lang="en-CA"/>
          </a:p>
          <a:p>
            <a:r>
              <a:rPr lang="en-CA" err="1"/>
              <a:t>Évalue</a:t>
            </a:r>
            <a:r>
              <a:rPr lang="en-CA"/>
              <a:t> temps et </a:t>
            </a:r>
            <a:r>
              <a:rPr lang="en-CA" err="1"/>
              <a:t>mémoire</a:t>
            </a:r>
            <a:endParaRPr lang="en-CA"/>
          </a:p>
          <a:p>
            <a:r>
              <a:rPr lang="en-CA" err="1"/>
              <a:t>Comparaison</a:t>
            </a:r>
            <a:r>
              <a:rPr lang="en-CA"/>
              <a:t> avec les autres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7B24-0DCA-2C30-D171-8C6B64F5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72" y="885400"/>
            <a:ext cx="6485828" cy="254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F3AD0-53FD-EA48-C408-D3036FCD06BE}"/>
              </a:ext>
            </a:extLst>
          </p:cNvPr>
          <p:cNvSpPr txBox="1"/>
          <p:nvPr/>
        </p:nvSpPr>
        <p:spPr>
          <a:xfrm>
            <a:off x="502595" y="6460609"/>
            <a:ext cx="542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err="1"/>
              <a:t>Problèmes</a:t>
            </a:r>
            <a:r>
              <a:rPr lang="en-CA"/>
              <a:t> par </a:t>
            </a:r>
            <a:r>
              <a:rPr lang="en-CA" err="1"/>
              <a:t>niveau</a:t>
            </a:r>
            <a:r>
              <a:rPr lang="en-CA"/>
              <a:t> de </a:t>
            </a:r>
            <a:r>
              <a:rPr lang="en-CA" err="1"/>
              <a:t>difficulté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04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1D0E8-98AC-DB62-D924-E6A56D55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Un problème pour se pratiquer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D0695A-7A0A-F940-3E15-8400DD98B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USACO training gift1</a:t>
            </a:r>
          </a:p>
          <a:p>
            <a:r>
              <a:rPr lang="fr-FR">
                <a:ea typeface="+mn-lt"/>
                <a:cs typeface="+mn-lt"/>
                <a:hlinkClick r:id="rId2"/>
              </a:rPr>
              <a:t>https://github.com/Emile1515/gift1_solution</a:t>
            </a:r>
            <a:endParaRPr lang="fr-FR">
              <a:ea typeface="+mn-lt"/>
              <a:cs typeface="+mn-lt"/>
            </a:endParaRPr>
          </a:p>
          <a:p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841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INTRODUCTION À USACO</vt:lpstr>
      <vt:lpstr>BrébeufHx</vt:lpstr>
      <vt:lpstr>C'est quoi USACO?</vt:lpstr>
      <vt:lpstr>Le site du concours</vt:lpstr>
      <vt:lpstr>USACO Training</vt:lpstr>
      <vt:lpstr>PowerPoint Presentation</vt:lpstr>
      <vt:lpstr>PowerPoint Presentation</vt:lpstr>
      <vt:lpstr>LeetCode</vt:lpstr>
      <vt:lpstr>Un problème pour se pratiquer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2023-11-17T01:48:56Z</dcterms:created>
  <dcterms:modified xsi:type="dcterms:W3CDTF">2023-12-02T23:51:14Z</dcterms:modified>
</cp:coreProperties>
</file>